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5" r:id="rId3"/>
    <p:sldId id="261" r:id="rId4"/>
    <p:sldId id="260" r:id="rId5"/>
    <p:sldId id="259" r:id="rId6"/>
    <p:sldId id="270" r:id="rId7"/>
    <p:sldId id="267" r:id="rId8"/>
    <p:sldId id="266" r:id="rId9"/>
    <p:sldId id="268" r:id="rId10"/>
    <p:sldId id="256" r:id="rId11"/>
    <p:sldId id="269" r:id="rId12"/>
    <p:sldId id="271" r:id="rId13"/>
    <p:sldId id="262" r:id="rId14"/>
    <p:sldId id="272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E890059-6E4D-4A14-8F09-95A322B044CD}">
          <p14:sldIdLst>
            <p14:sldId id="258"/>
            <p14:sldId id="265"/>
            <p14:sldId id="261"/>
          </p14:sldIdLst>
        </p14:section>
        <p14:section name="Untitled Section" id="{27A3E4F8-26C1-4B45-BE46-716BE9524A98}">
          <p14:sldIdLst>
            <p14:sldId id="260"/>
            <p14:sldId id="259"/>
            <p14:sldId id="270"/>
            <p14:sldId id="267"/>
            <p14:sldId id="266"/>
            <p14:sldId id="268"/>
            <p14:sldId id="256"/>
            <p14:sldId id="269"/>
            <p14:sldId id="271"/>
            <p14:sldId id="262"/>
            <p14:sldId id="272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AF6"/>
    <a:srgbClr val="2DFFFF"/>
    <a:srgbClr val="08E642"/>
    <a:srgbClr val="E4EF57"/>
    <a:srgbClr val="F84E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4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BF1A4-CD54-9E72-5F13-5A119BECF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F58CC7-3B4A-EF21-53D3-522F271D8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71A64-CC23-B262-D1BF-4D3BDEDFF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21759-90A4-502A-5AC7-EC2DE9049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9A5ED-589F-735D-70C1-544561D8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31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9CDDE-6B08-234E-E9B2-D7C66A1EA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8D9AD3-1FC8-09BF-D99A-037D57EAB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DB525-D542-BACD-36DE-155F037C2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611F1-A01A-4052-FE65-4E0960761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4B65F-2080-D259-BBD3-AAEB82B97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69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57D11F-E3EA-C97D-FA55-E1D93C40C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8F4276-280B-CDEC-3D4F-1DF420D41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A068F-B322-E6AB-AD2A-6920FB946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AFA13-68FF-4D15-E367-1F4218EA3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B0C17-DAF1-3E2D-16CC-941AD8B37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67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4486A-C41D-6822-AFC5-983E4A1EF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55C7E-83BB-5A04-A464-4A43DF103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FA9A3-D561-FC13-9A1C-8B7D1B3AF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A195A-C802-FBC9-6698-41D9DBA89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C28ED-11A8-E060-0C6B-87529E61D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23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11BA-941F-5FFF-FBB7-BF2C60ED9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48A9B-4BEF-096E-7CD8-96BCAD7C4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91EB1-CC5C-BCAC-96D6-D531649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1485A-C79D-C9CE-AA83-6D5E027E5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7269C-3A52-6E59-1015-EEC0BC662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56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C6C16-4BB5-AD02-C8D5-DE0CB8F4E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A6F11-AC69-3E72-FB0E-84ECF27FA5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A0416-FB2D-3597-4304-31175E6003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5FA28-BF48-511D-370C-63CA49C4D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085AB-504C-15B9-3F86-1597F2B6D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868E1-C8B6-8FAF-68FC-C96623C82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66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447F6-9CA2-9367-1F46-D95B3E3F8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EE3FD-9896-869F-8D79-69B564182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54AFD-2814-B02D-9C52-822BB5674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E2BEBD-5320-B303-A9EF-6BB47F213C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464A83-DEBB-0285-1D1B-51BF4540FD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A87E1-07E9-C3A8-0FBF-610FAD267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F1EE53-98EA-741F-55D6-45B5343BD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F897FB-441D-907B-026F-49B5CA99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5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A0A08-DA1E-B1B5-6277-F49E471F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7705C7-DA53-364D-63AD-96B12F030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6CAB65-E1F6-E092-E6C4-1C15B18C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7536E-2427-8F47-35D3-E014B79A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080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D277C0-529C-C5EF-E683-F500C976D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8AC840-91A9-6605-2E8B-AD5365FA0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23B496-83F5-8008-A23C-54C5A837A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979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9255-61B6-4C1D-4291-108A8B02C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C185A-EAAA-956E-BEBE-DA9F848DC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375A8B-155F-BADD-67B9-75467241A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580EA0-533A-9818-B952-6A16F7944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8F24E3-5C70-7ADD-79C2-B355F868C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D4AFA-C509-35ED-EBA8-4CBFB96C4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4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F293A-A8AA-C3AA-9B67-7ACFAAE31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D37E82-44C6-5579-936B-D24A5D1D7B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E420A1-35D6-67E0-B23A-5D822D0B3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951796-9D0A-4793-2D3F-07FACFB53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B95C3-7AE3-E118-CDA7-D280069D5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C3FDFA-6E5C-30DB-A8C1-0A6B2AF9D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66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DC1CC5-AEB0-C54F-1EC7-DC1B557CA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EC4C5-53CE-8190-D996-A58810A36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45A85-FAA9-465F-B727-B6ED085730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B9BE8-1234-4847-A9F6-67C21A6C1829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B13CB-BF03-1525-B408-0532A4E3F1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D328C-5348-4F52-EA00-AB6A41050D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6DB50-3BE2-4A88-A9C8-A33D46379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27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oonylabs.org/2015/01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rewminate.com/how-to-turn-stigma-about-mental-illness-into-compassion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penwiselearning.org/mental-health-awarenes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d/3.0/" TargetMode="External"/><Relationship Id="rId4" Type="http://schemas.openxmlformats.org/officeDocument/2006/relationships/hyperlink" Target="https://journalistsresource.org/health/integrated-care-collaborative-mental-health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quoimedia.com/people-who-experience-mental-illness-do-not-need-our-help-to-die-they-need-our-support-to-live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code/shreyaspj/mental-health?select=survey.csv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awpixel.com/search/mental%20health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awpixel.com/image/478374/free-illustration-vector-mental-health-brain-brain-damage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FCFEFC-01CE-837A-B047-26250EA3A2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18C3D6E-E13F-C3B5-CBB3-C34C41419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73624"/>
            <a:ext cx="12192000" cy="3284376"/>
          </a:xfr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rmAutofit fontScale="90000"/>
          </a:bodyPr>
          <a:lstStyle/>
          <a:p>
            <a:pPr algn="ctr"/>
            <a:r>
              <a:rPr lang="en-US" sz="5300" b="1" i="0" dirty="0">
                <a:solidFill>
                  <a:srgbClr val="FFC000"/>
                </a:solidFill>
                <a:effectLst/>
                <a:latin typeface="Montserrat" panose="00000500000000000000" pitchFamily="2" charset="0"/>
              </a:rPr>
              <a:t>Factors Influencing Mental Health Treatment Seeking Among Employees</a:t>
            </a:r>
            <a:br>
              <a:rPr lang="en-US" sz="5300" b="1" i="0" dirty="0">
                <a:solidFill>
                  <a:srgbClr val="FFC000"/>
                </a:solidFill>
                <a:effectLst/>
                <a:latin typeface="Montserrat" panose="00000500000000000000" pitchFamily="2" charset="0"/>
              </a:rPr>
            </a:br>
            <a:br>
              <a:rPr lang="en-US" sz="4300" b="1" i="0" dirty="0">
                <a:solidFill>
                  <a:srgbClr val="FFC000"/>
                </a:solidFill>
                <a:effectLst/>
                <a:latin typeface="Montserrat" panose="00000500000000000000" pitchFamily="2" charset="0"/>
              </a:rPr>
            </a:br>
            <a:r>
              <a:rPr lang="en-US" sz="2000" b="1" i="0" dirty="0">
                <a:solidFill>
                  <a:srgbClr val="FFC000"/>
                </a:solidFill>
                <a:effectLst/>
                <a:latin typeface="Comic Sans MS" panose="030F0702030302020204" pitchFamily="66" charset="0"/>
              </a:rPr>
              <a:t>By Serge Nane</a:t>
            </a:r>
            <a:br>
              <a:rPr lang="en-US" sz="2000" b="1" i="0" dirty="0">
                <a:solidFill>
                  <a:srgbClr val="FFC000"/>
                </a:solidFill>
                <a:effectLst/>
                <a:latin typeface="Comic Sans MS" panose="030F0702030302020204" pitchFamily="66" charset="0"/>
              </a:rPr>
            </a:br>
            <a:r>
              <a:rPr lang="en-US" sz="2000" b="1" i="0" dirty="0">
                <a:solidFill>
                  <a:srgbClr val="FFC000"/>
                </a:solidFill>
                <a:effectLst/>
                <a:latin typeface="Comic Sans MS" panose="030F0702030302020204" pitchFamily="66" charset="0"/>
              </a:rPr>
              <a:t>DSC 530 EDA Winter 2024 – 2025  </a:t>
            </a:r>
            <a:endParaRPr lang="en-US" sz="2000" b="1" dirty="0">
              <a:solidFill>
                <a:srgbClr val="FFC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549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13DBF-46C3-C4CB-8ABF-DFEF38E3D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46905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rmAutofit/>
          </a:bodyPr>
          <a:lstStyle/>
          <a:p>
            <a:r>
              <a:rPr lang="fr-FR" sz="4400" b="1" dirty="0">
                <a:solidFill>
                  <a:srgbClr val="FFC000"/>
                </a:solidFill>
                <a:latin typeface="Montserrat" panose="00000500000000000000" pitchFamily="2" charset="0"/>
              </a:rPr>
              <a:t>CDF for Age </a:t>
            </a:r>
            <a:endParaRPr lang="en-US" sz="4400" b="1" dirty="0">
              <a:solidFill>
                <a:srgbClr val="FFC000"/>
              </a:solidFill>
              <a:latin typeface="Montserrat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CB7869-20CD-820F-B5DD-0BED55073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6905"/>
            <a:ext cx="12191999" cy="581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791492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6DBB-5EA6-1F86-91A9-2BEFA1D58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935056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/>
          <a:lstStyle/>
          <a:p>
            <a:pPr algn="ctr"/>
            <a:r>
              <a:rPr lang="fr-FR" b="1" dirty="0" err="1">
                <a:solidFill>
                  <a:srgbClr val="FFC000"/>
                </a:solidFill>
                <a:latin typeface="Montserrat" panose="00000500000000000000" pitchFamily="2" charset="0"/>
              </a:rPr>
              <a:t>Scatter</a:t>
            </a:r>
            <a:r>
              <a:rPr lang="fr-FR" b="1" dirty="0">
                <a:solidFill>
                  <a:srgbClr val="FFC000"/>
                </a:solidFill>
                <a:latin typeface="Montserrat" panose="00000500000000000000" pitchFamily="2" charset="0"/>
              </a:rPr>
              <a:t> Plots</a:t>
            </a:r>
            <a:endParaRPr lang="en-US" b="1" dirty="0">
              <a:solidFill>
                <a:srgbClr val="FFC000"/>
              </a:solidFill>
              <a:latin typeface="Montserrat" panose="00000500000000000000" pitchFamily="2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C72A684-4B64-60B0-E9C2-241AABD1BC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3313"/>
            <a:ext cx="6019800" cy="588643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3D55356-42EA-B74E-69E8-41947E3CB7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953311"/>
            <a:ext cx="6019800" cy="5886431"/>
          </a:xfrm>
        </p:spPr>
      </p:pic>
    </p:spTree>
    <p:extLst>
      <p:ext uri="{BB962C8B-B14F-4D97-AF65-F5344CB8AC3E}">
        <p14:creationId xmlns:p14="http://schemas.microsoft.com/office/powerpoint/2010/main" val="2284557550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1086B-3646-1B39-0515-CCCB110E5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847507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/>
          <a:lstStyle/>
          <a:p>
            <a:pPr algn="ctr"/>
            <a:r>
              <a:rPr lang="fr-FR" b="1" dirty="0" err="1">
                <a:solidFill>
                  <a:srgbClr val="FFC000"/>
                </a:solidFill>
                <a:latin typeface="Montserrat" panose="00000500000000000000" pitchFamily="2" charset="0"/>
              </a:rPr>
              <a:t>Findings</a:t>
            </a:r>
            <a:endParaRPr lang="en-US" b="1" dirty="0">
              <a:solidFill>
                <a:srgbClr val="FFC000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B3E51-F57E-B70D-E453-BA721DB9A9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865762"/>
            <a:ext cx="6019800" cy="597398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b="1" dirty="0">
                <a:latin typeface="Comic Sans MS" panose="030F0702030302020204" pitchFamily="66" charset="0"/>
              </a:rPr>
              <a:t> </a:t>
            </a:r>
            <a:r>
              <a:rPr lang="en-US" b="1" dirty="0">
                <a:latin typeface="Comic Sans MS" panose="030F0702030302020204" pitchFamily="66" charset="0"/>
              </a:rPr>
              <a:t>PMF Comparison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b="1" dirty="0">
                <a:latin typeface="Comic Sans MS" panose="030F0702030302020204" pitchFamily="66" charset="0"/>
              </a:rPr>
              <a:t>Treatment Rates by Family</a:t>
            </a:r>
            <a:r>
              <a:rPr lang="en-US" b="1" dirty="0">
                <a:latin typeface="Comic Sans MS" panose="030F0702030302020204" pitchFamily="66" charset="0"/>
              </a:rPr>
              <a:t> </a:t>
            </a:r>
            <a:r>
              <a:rPr lang="en-US" sz="2200" b="1" dirty="0">
                <a:latin typeface="Comic Sans MS" panose="030F0702030302020204" pitchFamily="66" charset="0"/>
              </a:rPr>
              <a:t>History</a:t>
            </a:r>
            <a:r>
              <a:rPr lang="en-US" sz="2200" dirty="0">
                <a:latin typeface="Comic Sans MS" panose="030F0702030302020204" pitchFamily="66" charset="0"/>
              </a:rPr>
              <a:t>:</a:t>
            </a:r>
          </a:p>
          <a:p>
            <a:r>
              <a:rPr lang="en-US" sz="1800" dirty="0">
                <a:latin typeface="Comic Sans MS" panose="030F0702030302020204" pitchFamily="66" charset="0"/>
              </a:rPr>
              <a:t>Family History: </a:t>
            </a:r>
            <a:r>
              <a:rPr lang="en-US" sz="1800" b="1" dirty="0">
                <a:solidFill>
                  <a:srgbClr val="00B050"/>
                </a:solidFill>
                <a:latin typeface="Comic Sans MS" panose="030F0702030302020204" pitchFamily="66" charset="0"/>
              </a:rPr>
              <a:t>74.03%</a:t>
            </a:r>
            <a:r>
              <a:rPr lang="en-US" sz="1800" dirty="0">
                <a:latin typeface="Comic Sans MS" panose="030F0702030302020204" pitchFamily="66" charset="0"/>
              </a:rPr>
              <a:t> Sought Treatment, </a:t>
            </a:r>
            <a:r>
              <a:rPr lang="en-US" sz="1800" b="1" dirty="0">
                <a:solidFill>
                  <a:srgbClr val="FFC000"/>
                </a:solidFill>
                <a:latin typeface="Comic Sans MS" panose="030F0702030302020204" pitchFamily="66" charset="0"/>
              </a:rPr>
              <a:t>25.97%</a:t>
            </a:r>
            <a:r>
              <a:rPr lang="en-US" sz="1800" dirty="0">
                <a:latin typeface="Comic Sans MS" panose="030F0702030302020204" pitchFamily="66" charset="0"/>
              </a:rPr>
              <a:t> No Treatment.</a:t>
            </a:r>
          </a:p>
          <a:p>
            <a:pPr marL="0" indent="0">
              <a:buNone/>
            </a:pPr>
            <a:endParaRPr lang="en-US" sz="1700" dirty="0"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b="1" dirty="0">
                <a:latin typeface="Comic Sans MS" panose="030F0702030302020204" pitchFamily="66" charset="0"/>
              </a:rPr>
              <a:t>Treatment Rates by Work Interfere</a:t>
            </a:r>
            <a:r>
              <a:rPr lang="en-US" sz="2200" dirty="0">
                <a:latin typeface="Comic Sans MS" panose="030F0702030302020204" pitchFamily="66" charset="0"/>
              </a:rPr>
              <a:t>:</a:t>
            </a:r>
          </a:p>
          <a:p>
            <a:r>
              <a:rPr lang="en-US" sz="1800" dirty="0">
                <a:latin typeface="Comic Sans MS" panose="030F0702030302020204" pitchFamily="66" charset="0"/>
              </a:rPr>
              <a:t>Often: </a:t>
            </a:r>
            <a:r>
              <a:rPr lang="en-US" sz="1800" b="1" dirty="0">
                <a:solidFill>
                  <a:srgbClr val="00B050"/>
                </a:solidFill>
                <a:latin typeface="Comic Sans MS" panose="030F0702030302020204" pitchFamily="66" charset="0"/>
              </a:rPr>
              <a:t>85.00%</a:t>
            </a:r>
            <a:r>
              <a:rPr lang="en-US" sz="1800" dirty="0">
                <a:latin typeface="Comic Sans MS" panose="030F0702030302020204" pitchFamily="66" charset="0"/>
              </a:rPr>
              <a:t> Sought Treatment, </a:t>
            </a:r>
            <a:r>
              <a:rPr lang="en-US" sz="1800" b="1" dirty="0">
                <a:solidFill>
                  <a:srgbClr val="FFC000"/>
                </a:solidFill>
                <a:latin typeface="Comic Sans MS" panose="030F0702030302020204" pitchFamily="66" charset="0"/>
              </a:rPr>
              <a:t>15.00%</a:t>
            </a:r>
            <a:r>
              <a:rPr lang="en-US" sz="1800" dirty="0">
                <a:latin typeface="Comic Sans MS" panose="030F0702030302020204" pitchFamily="66" charset="0"/>
              </a:rPr>
              <a:t> No Treatment.</a:t>
            </a:r>
          </a:p>
          <a:p>
            <a:pPr marL="0" indent="0">
              <a:buNone/>
            </a:pPr>
            <a:endParaRPr lang="en-US" sz="1600" dirty="0"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Comic Sans MS" panose="030F0702030302020204" pitchFamily="66" charset="0"/>
              </a:rPr>
              <a:t> </a:t>
            </a:r>
            <a:r>
              <a:rPr lang="en-US" sz="2200" b="1" dirty="0">
                <a:latin typeface="Comic Sans MS" panose="030F0702030302020204" pitchFamily="66" charset="0"/>
              </a:rPr>
              <a:t>Cumulative Distribution Function (CDF):</a:t>
            </a:r>
            <a:endParaRPr lang="en-US" sz="2200" dirty="0">
              <a:latin typeface="Comic Sans MS" panose="030F0702030302020204" pitchFamily="66" charset="0"/>
            </a:endParaRPr>
          </a:p>
          <a:p>
            <a:r>
              <a:rPr lang="en-US" sz="1800" dirty="0">
                <a:latin typeface="Comic Sans MS" panose="030F0702030302020204" pitchFamily="66" charset="0"/>
              </a:rPr>
              <a:t>By age 30: ~50% of respondents.</a:t>
            </a:r>
          </a:p>
          <a:p>
            <a:r>
              <a:rPr lang="en-US" sz="1800" dirty="0">
                <a:latin typeface="Comic Sans MS" panose="030F0702030302020204" pitchFamily="66" charset="0"/>
              </a:rPr>
              <a:t>By age 40: ~80% of respondents.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Insight: Most respondents are between 20 and 40 </a:t>
            </a:r>
            <a:r>
              <a:rPr lang="en-US" sz="1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years old.</a:t>
            </a:r>
          </a:p>
          <a:p>
            <a:endParaRPr lang="en-US" sz="2000" dirty="0">
              <a:latin typeface="Comic Sans MS" panose="030F0702030302020204" pitchFamily="66" charset="0"/>
            </a:endParaRPr>
          </a:p>
          <a:p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19C05A-E2CE-5304-BD7C-9A663A076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65762"/>
            <a:ext cx="6019800" cy="597398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en-US" b="1" dirty="0">
                <a:latin typeface="Comic Sans MS" panose="030F0702030302020204" pitchFamily="66" charset="0"/>
              </a:rPr>
              <a:t>Scatter Plots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b="1" dirty="0">
                <a:latin typeface="Comic Sans MS" panose="030F0702030302020204" pitchFamily="66" charset="0"/>
              </a:rPr>
              <a:t>Age vs. Treatment:</a:t>
            </a:r>
          </a:p>
          <a:p>
            <a:r>
              <a:rPr lang="en-US" sz="2000" dirty="0">
                <a:latin typeface="Comic Sans MS" panose="030F0702030302020204" pitchFamily="66" charset="0"/>
              </a:rPr>
              <a:t>No clear linear relationship, but older employees are slightly more likely to seek treatment.</a:t>
            </a:r>
          </a:p>
          <a:p>
            <a:pPr marL="0" indent="0">
              <a:buNone/>
            </a:pPr>
            <a:endParaRPr lang="en-US" sz="2000" dirty="0"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b="1" dirty="0">
                <a:latin typeface="Comic Sans MS" panose="030F0702030302020204" pitchFamily="66" charset="0"/>
              </a:rPr>
              <a:t>Work Interfere vs. Treatment:</a:t>
            </a:r>
          </a:p>
          <a:p>
            <a:r>
              <a:rPr lang="en-US" sz="2000" dirty="0">
                <a:latin typeface="Comic Sans MS" panose="030F0702030302020204" pitchFamily="66" charset="0"/>
              </a:rPr>
              <a:t>Employees who report frequent work interference are more likely to seek treatment.</a:t>
            </a:r>
          </a:p>
          <a:p>
            <a:pPr marL="0" indent="0">
              <a:buNone/>
            </a:pPr>
            <a:endParaRPr lang="en-US" sz="2000" dirty="0">
              <a:latin typeface="Comic Sans MS" panose="030F0702030302020204" pitchFamily="66" charset="0"/>
            </a:endParaRPr>
          </a:p>
          <a:p>
            <a:r>
              <a:rPr lang="en-US" sz="1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Insight: Work interference is a stronger predictor of treatment-seeking behavior than age</a:t>
            </a:r>
          </a:p>
          <a:p>
            <a:pPr marL="0" indent="0">
              <a:buNone/>
            </a:pP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75454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925E1-5840-D6B4-3F48-716DB565D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147881"/>
            <a:ext cx="12192000" cy="710119"/>
          </a:xfrm>
          <a:ln>
            <a:noFill/>
          </a:ln>
          <a:effectLst/>
        </p:spPr>
        <p:txBody>
          <a:bodyPr>
            <a:noAutofit/>
          </a:bodyPr>
          <a:lstStyle/>
          <a:p>
            <a:br>
              <a:rPr lang="en-US" sz="2000" b="1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</a:br>
            <a:r>
              <a:rPr lang="en-US" sz="2000" b="1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These findings suggest that family history and work interference are key drivers of treatment-seeking behavior</a:t>
            </a:r>
            <a:br>
              <a:rPr lang="en-US" sz="2000" b="1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</a:br>
            <a:endParaRPr lang="en-US" sz="20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B61D0-62C9-40A0-0073-DD6D36710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167319"/>
            <a:ext cx="5418305" cy="4980562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150AF6"/>
                </a:solidFill>
                <a:latin typeface="Comic Sans MS" panose="030F0702030302020204" pitchFamily="66" charset="0"/>
              </a:rPr>
              <a:t> </a:t>
            </a:r>
            <a:r>
              <a:rPr lang="en-US" sz="2400" b="1" dirty="0">
                <a:solidFill>
                  <a:srgbClr val="150AF6"/>
                </a:solidFill>
                <a:latin typeface="Comic Sans MS" panose="030F0702030302020204" pitchFamily="66" charset="0"/>
              </a:rPr>
              <a:t>Chi-Square Tests:</a:t>
            </a:r>
          </a:p>
          <a:p>
            <a:pPr marL="0" indent="0"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150AF6"/>
                </a:solidFill>
                <a:latin typeface="Comic Sans MS" panose="030F0702030302020204" pitchFamily="66" charset="0"/>
              </a:rPr>
              <a:t> </a:t>
            </a:r>
            <a:r>
              <a:rPr lang="en-US" sz="2600" dirty="0">
                <a:solidFill>
                  <a:srgbClr val="150AF6"/>
                </a:solidFill>
                <a:latin typeface="Comic Sans MS" panose="030F0702030302020204" pitchFamily="66" charset="0"/>
              </a:rPr>
              <a:t>family_history vs. treatment: χ² = 175.96, p &lt; 0.001.</a:t>
            </a:r>
          </a:p>
          <a:p>
            <a:pPr marL="0" indent="0">
              <a:buNone/>
            </a:pPr>
            <a:endParaRPr lang="en-US" sz="2600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>
                <a:solidFill>
                  <a:srgbClr val="150AF6"/>
                </a:solidFill>
                <a:latin typeface="Comic Sans MS" panose="030F0702030302020204" pitchFamily="66" charset="0"/>
              </a:rPr>
              <a:t> work_interfere vs. treatment: χ² = 206.63, p &lt; 0.001.</a:t>
            </a:r>
          </a:p>
          <a:p>
            <a:pPr marL="0" indent="0"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en-US" sz="2600" b="1" dirty="0">
                <a:solidFill>
                  <a:srgbClr val="150AF6"/>
                </a:solidFill>
                <a:latin typeface="Comic Sans MS" panose="030F0702030302020204" pitchFamily="66" charset="0"/>
              </a:rPr>
              <a:t>Conclusion: Both relationships are statistically significant.</a:t>
            </a:r>
          </a:p>
          <a:p>
            <a:pPr marL="0" indent="0"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F3DD3FE1-413A-1467-8D66-463501756CD5}"/>
              </a:ext>
            </a:extLst>
          </p:cNvPr>
          <p:cNvSpPr txBox="1">
            <a:spLocks/>
          </p:cNvSpPr>
          <p:nvPr/>
        </p:nvSpPr>
        <p:spPr>
          <a:xfrm>
            <a:off x="5924146" y="1313234"/>
            <a:ext cx="6267854" cy="50681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3400" b="1" dirty="0">
                <a:solidFill>
                  <a:srgbClr val="150AF6"/>
                </a:solidFill>
                <a:latin typeface="Comic Sans MS" panose="030F0702030302020204" pitchFamily="66" charset="0"/>
              </a:rPr>
              <a:t> Logistic Regression Results: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150AF6"/>
                </a:solidFill>
                <a:latin typeface="Comic Sans MS" panose="030F0702030302020204" pitchFamily="66" charset="0"/>
              </a:rPr>
              <a:t>Significant predictors: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rgbClr val="150AF6"/>
                </a:solidFill>
                <a:latin typeface="Comic Sans MS" panose="030F0702030302020204" pitchFamily="66" charset="0"/>
              </a:rPr>
              <a:t>family_history: Coefficient = 1.4958, p &lt; 0.001.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rgbClr val="150AF6"/>
                </a:solidFill>
                <a:latin typeface="Comic Sans MS" panose="030F0702030302020204" pitchFamily="66" charset="0"/>
              </a:rPr>
              <a:t>Gender: Coefficient = 0.8597, p &lt; 0.001.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rgbClr val="150AF6"/>
                </a:solidFill>
                <a:latin typeface="Comic Sans MS" panose="030F0702030302020204" pitchFamily="66" charset="0"/>
              </a:rPr>
              <a:t>work_interfere: Coefficient = 0.6832, p &lt; 0.001.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150AF6"/>
                </a:solidFill>
                <a:latin typeface="Comic Sans MS" panose="030F0702030302020204" pitchFamily="66" charset="0"/>
              </a:rPr>
              <a:t>Non-significant predictor: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r>
              <a:rPr lang="en-US" dirty="0" err="1">
                <a:solidFill>
                  <a:srgbClr val="150AF6"/>
                </a:solidFill>
                <a:latin typeface="Comic Sans MS" panose="030F0702030302020204" pitchFamily="66" charset="0"/>
              </a:rPr>
              <a:t>no_employees</a:t>
            </a:r>
            <a:r>
              <a:rPr lang="en-US" dirty="0">
                <a:solidFill>
                  <a:srgbClr val="150AF6"/>
                </a:solidFill>
                <a:latin typeface="Comic Sans MS" panose="030F0702030302020204" pitchFamily="66" charset="0"/>
              </a:rPr>
              <a:t>: Coefficient = -0.0199, p = 0.633.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150AF6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582A5E3-5875-1062-4C81-27A2CA4D8DB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2192000" cy="1235413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en-US" b="1" dirty="0">
                <a:solidFill>
                  <a:srgbClr val="FFC000"/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rgbClr val="FFC000"/>
                </a:solidFill>
                <a:latin typeface="Montserrat" panose="00000500000000000000" pitchFamily="2" charset="0"/>
              </a:rPr>
              <a:t>Hypothesis Testing and Regression Analysis</a:t>
            </a:r>
            <a:br>
              <a:rPr lang="en-US" b="1" dirty="0">
                <a:solidFill>
                  <a:srgbClr val="FFC000"/>
                </a:solidFill>
                <a:latin typeface="Montserrat" panose="00000500000000000000" pitchFamily="2" charset="0"/>
              </a:rPr>
            </a:br>
            <a:endParaRPr lang="en-US" dirty="0">
              <a:solidFill>
                <a:srgbClr val="FFC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219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88E699-D279-CDEE-C618-9862F066B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91A922-10DB-2245-815D-0D974DA5B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94944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  <a:latin typeface="Montserrat" panose="00000500000000000000" pitchFamily="2" charset="0"/>
              </a:rPr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2899-9EB1-D023-73D4-67587979C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50588"/>
            <a:ext cx="12192000" cy="5807412"/>
          </a:xfrm>
        </p:spPr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 </a:t>
            </a:r>
            <a:r>
              <a:rPr lang="en-US" sz="3900" b="1" dirty="0">
                <a:solidFill>
                  <a:schemeClr val="bg1"/>
                </a:solidFill>
                <a:latin typeface="Comic Sans MS" panose="030F0702030302020204" pitchFamily="66" charset="0"/>
              </a:rPr>
              <a:t>Key Findings: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Comic Sans MS" panose="030F0702030302020204" pitchFamily="66" charset="0"/>
              </a:rPr>
              <a:t>Employees with a family history, females, and those experiencing frequent work interference are more likely to seek treatment.</a:t>
            </a:r>
          </a:p>
          <a:p>
            <a:pPr marL="0" indent="0">
              <a:buNone/>
            </a:pPr>
            <a:endParaRPr lang="en-US" sz="3100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Comic Sans MS" panose="030F0702030302020204" pitchFamily="66" charset="0"/>
              </a:rPr>
              <a:t>Age has a small but significant effect.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3100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Comic Sans MS" panose="030F0702030302020204" pitchFamily="66" charset="0"/>
              </a:rPr>
              <a:t>Company size does not significantly influence treatment-seeking behavior.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3100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31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3900" b="1" dirty="0">
                <a:solidFill>
                  <a:schemeClr val="bg1"/>
                </a:solidFill>
                <a:latin typeface="Comic Sans MS" panose="030F0702030302020204" pitchFamily="66" charset="0"/>
              </a:rPr>
              <a:t>Recommendations</a:t>
            </a:r>
            <a:r>
              <a:rPr lang="en-US" sz="3100" b="1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Comic Sans MS" panose="030F0702030302020204" pitchFamily="66" charset="0"/>
              </a:rPr>
              <a:t>Workplace interventions should focus on employees with a family history or those experiencing frequent work interference.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Comic Sans MS" panose="030F0702030302020204" pitchFamily="66" charset="0"/>
              </a:rPr>
              <a:t>Organizations should prioritize mental health resources for at-risk employees.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3100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Comic Sans MS" panose="030F0702030302020204" pitchFamily="66" charset="0"/>
              </a:rPr>
              <a:t>Further research could explore additional variables (e.g., income, job role).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7ED3EA2-5C38-2F44-3FD8-6D317B9259EA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2191999" cy="1050587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b="1" dirty="0">
              <a:solidFill>
                <a:srgbClr val="FFC000"/>
              </a:solidFill>
              <a:latin typeface="Montserrat" panose="00000500000000000000" pitchFamily="2" charset="0"/>
            </a:endParaRPr>
          </a:p>
        </p:txBody>
      </p:sp>
      <p:sp>
        <p:nvSpPr>
          <p:cNvPr id="9" name="Content Placeholder 16">
            <a:extLst>
              <a:ext uri="{FF2B5EF4-FFF2-40B4-BE49-F238E27FC236}">
                <a16:creationId xmlns:a16="http://schemas.microsoft.com/office/drawing/2014/main" id="{B5C6972A-A951-F3D1-A907-7B6199304B34}"/>
              </a:ext>
            </a:extLst>
          </p:cNvPr>
          <p:cNvSpPr txBox="1">
            <a:spLocks/>
          </p:cNvSpPr>
          <p:nvPr/>
        </p:nvSpPr>
        <p:spPr>
          <a:xfrm>
            <a:off x="0" y="1825624"/>
            <a:ext cx="12191998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rgbClr val="FFC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629154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BB27A75-C9A9-2DC0-8C65-F47EC162D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F11146-BD0D-26D1-0753-7E57BEDC9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515" y="5379396"/>
            <a:ext cx="11442969" cy="1478603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Autofit/>
          </a:bodyPr>
          <a:lstStyle/>
          <a:p>
            <a:pPr algn="r"/>
            <a:r>
              <a:rPr lang="en-US" sz="9600" b="1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783426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8FB9A52-471D-7C5D-DFC4-C72E1A218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9998AB-E613-A261-85B7-4996FE8CB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"/>
            <a:ext cx="12191999" cy="1144588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/>
          <a:lstStyle/>
          <a:p>
            <a:pPr algn="ctr"/>
            <a:r>
              <a:rPr lang="fr-FR" b="1" dirty="0">
                <a:solidFill>
                  <a:schemeClr val="accent4"/>
                </a:solidFill>
              </a:rPr>
              <a:t>Why this topic?</a:t>
            </a:r>
            <a:endParaRPr lang="en-US" b="1" dirty="0">
              <a:solidFill>
                <a:schemeClr val="accent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19F53E-34B8-B0BE-08CB-38CB0D87B102}"/>
              </a:ext>
            </a:extLst>
          </p:cNvPr>
          <p:cNvSpPr txBox="1"/>
          <p:nvPr/>
        </p:nvSpPr>
        <p:spPr>
          <a:xfrm>
            <a:off x="662406" y="7341570"/>
            <a:ext cx="947063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journalistsresource.org/health/integrated-care-collaborative-mental-health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nd/3.0/"/>
              </a:rPr>
              <a:t>CC BY-ND</a:t>
            </a:r>
            <a:endParaRPr lang="en-US" sz="90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F57BFD4C-9243-E5E9-7367-A71E7AAC5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2189519"/>
            <a:ext cx="12191999" cy="4668480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omic Sans MS" panose="030F0702030302020204" pitchFamily="66" charset="0"/>
              </a:rPr>
              <a:t>Mental health is a critical issue in the workplace, affecting employee well-being, productivity, and overall organizational performance.</a:t>
            </a:r>
          </a:p>
          <a:p>
            <a:endParaRPr lang="en-US" sz="3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r>
              <a:rPr lang="en-US" sz="3200" dirty="0">
                <a:solidFill>
                  <a:srgbClr val="FF0000"/>
                </a:solidFill>
                <a:latin typeface="Comic Sans MS" panose="030F0702030302020204" pitchFamily="66" charset="0"/>
              </a:rPr>
              <a:t>Understanding the factors influencing employees’ decisions to seek mental health treatment is essential for developing effective workplace interventions.</a:t>
            </a:r>
          </a:p>
        </p:txBody>
      </p:sp>
    </p:spTree>
    <p:extLst>
      <p:ext uri="{BB962C8B-B14F-4D97-AF65-F5344CB8AC3E}">
        <p14:creationId xmlns:p14="http://schemas.microsoft.com/office/powerpoint/2010/main" val="252733184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65415EE-8775-393F-F72A-F9A597C41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537FA-41C4-6BCF-79BB-00C0BC5B2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3061"/>
          </a:xfr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fr-FR" b="1" dirty="0">
                <a:solidFill>
                  <a:schemeClr val="accent4"/>
                </a:solidFill>
                <a:latin typeface="Montserrat" panose="00000500000000000000" pitchFamily="2" charset="0"/>
              </a:rPr>
              <a:t>Project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D825E-9B86-EC97-9A01-BB2EA8D587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15616"/>
            <a:ext cx="12192000" cy="5542383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>
            <a:normAutofit fontScale="92500" lnSpcReduction="10000"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900" b="1" dirty="0">
                <a:solidFill>
                  <a:schemeClr val="accent4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3900" dirty="0">
                <a:solidFill>
                  <a:schemeClr val="accent4"/>
                </a:solidFill>
                <a:latin typeface="Comic Sans MS"/>
                <a:ea typeface="Comic Sans MS"/>
                <a:cs typeface="Comic Sans MS"/>
                <a:sym typeface="Comic Sans MS"/>
              </a:rPr>
              <a:t>Goal of Project:</a:t>
            </a:r>
          </a:p>
          <a:p>
            <a:endParaRPr lang="en-US" sz="3200" dirty="0">
              <a:solidFill>
                <a:schemeClr val="accent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4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project aimed to answer the question: "What factors influence the likelihood of seeking mental health treatment among employees?“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3200" dirty="0">
              <a:solidFill>
                <a:schemeClr val="accent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900" dirty="0">
                <a:solidFill>
                  <a:schemeClr val="accent4"/>
                </a:solidFill>
                <a:latin typeface="Comic Sans MS"/>
                <a:ea typeface="Comic Sans MS"/>
                <a:cs typeface="Comic Sans MS"/>
                <a:sym typeface="Comic Sans MS"/>
              </a:rPr>
              <a:t> Dataset:</a:t>
            </a:r>
          </a:p>
          <a:p>
            <a:pPr marL="0" indent="0">
              <a:buNone/>
            </a:pPr>
            <a:endParaRPr lang="en-US" sz="3200" dirty="0">
              <a:solidFill>
                <a:schemeClr val="accent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4"/>
                </a:solidFill>
                <a:latin typeface="Comic Sans MS"/>
                <a:ea typeface="Comic Sans MS"/>
                <a:cs typeface="Comic Sans MS"/>
                <a:sym typeface="Comic Sans MS"/>
              </a:rPr>
              <a:t>Source: </a:t>
            </a:r>
            <a:r>
              <a:rPr lang="en-US" sz="2800" dirty="0">
                <a:solidFill>
                  <a:schemeClr val="accent4"/>
                </a:solidFill>
                <a:latin typeface="Comic Sans MS"/>
                <a:ea typeface="Comic Sans MS"/>
                <a:cs typeface="Comic Sans MS"/>
                <a:sym typeface="Comic Sans M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https://www.kaggle.com/code/shreyaspj/mental-health?select=survey.csv</a:t>
            </a:r>
            <a:endParaRPr lang="en-US" sz="2800" dirty="0">
              <a:solidFill>
                <a:schemeClr val="accent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accent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4"/>
                </a:solidFill>
                <a:latin typeface="Comic Sans MS"/>
                <a:ea typeface="Comic Sans MS"/>
                <a:cs typeface="Comic Sans MS"/>
                <a:sym typeface="Comic Sans MS"/>
              </a:rPr>
              <a:t>Variables: treatment, family history, Age, Gender, work interfere, number of employees.</a:t>
            </a:r>
          </a:p>
          <a:p>
            <a:endParaRPr lang="fr-FR" dirty="0">
              <a:solidFill>
                <a:schemeClr val="accent4"/>
              </a:solidFill>
            </a:endParaRPr>
          </a:p>
          <a:p>
            <a:endParaRPr lang="fr-FR" dirty="0">
              <a:solidFill>
                <a:schemeClr val="accent4"/>
              </a:solidFill>
            </a:endParaRPr>
          </a:p>
          <a:p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989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30B0ED7-3234-12B4-0B23-DAD4CA101D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9AE85B-5E89-55E0-C0B4-018665B5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1999" cy="625150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Montserrat" panose="00000500000000000000" pitchFamily="2" charset="0"/>
              </a:rPr>
              <a:t>Data Cleaning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9102C3-5D95-E8B5-1EFC-9D236C75125A}"/>
              </a:ext>
            </a:extLst>
          </p:cNvPr>
          <p:cNvSpPr txBox="1"/>
          <p:nvPr/>
        </p:nvSpPr>
        <p:spPr>
          <a:xfrm>
            <a:off x="97277" y="1072623"/>
            <a:ext cx="6750996" cy="557075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accent4"/>
                </a:solidFill>
                <a:latin typeface="Comic Sans MS" panose="030F0702030302020204" pitchFamily="66" charset="0"/>
              </a:rPr>
              <a:t>To </a:t>
            </a:r>
            <a:r>
              <a:rPr lang="fr-FR" sz="2800" b="1" dirty="0" err="1">
                <a:solidFill>
                  <a:schemeClr val="accent4"/>
                </a:solidFill>
                <a:latin typeface="Comic Sans MS" panose="030F0702030302020204" pitchFamily="66" charset="0"/>
              </a:rPr>
              <a:t>ensure</a:t>
            </a:r>
            <a:r>
              <a:rPr lang="fr-FR" sz="2800" b="1" dirty="0">
                <a:solidFill>
                  <a:schemeClr val="accent4"/>
                </a:solidFill>
                <a:latin typeface="Comic Sans MS" panose="030F0702030302020204" pitchFamily="66" charset="0"/>
              </a:rPr>
              <a:t> </a:t>
            </a:r>
            <a:r>
              <a:rPr lang="en-US" sz="2800" b="1" i="0" dirty="0">
                <a:solidFill>
                  <a:srgbClr val="FFC000"/>
                </a:solidFill>
                <a:effectLst/>
                <a:latin typeface="Inter"/>
              </a:rPr>
              <a:t>data are good and consistency for analysis, we proceed to:</a:t>
            </a:r>
          </a:p>
          <a:p>
            <a:endParaRPr lang="fr-FR" sz="3600" dirty="0">
              <a:solidFill>
                <a:srgbClr val="FFC000"/>
              </a:solidFill>
              <a:latin typeface="Comic Sans MS" panose="030F0702030302020204" pitchFamily="66" charset="0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4"/>
                </a:solidFill>
                <a:latin typeface="Comic Sans MS" panose="030F0702030302020204" pitchFamily="66" charset="0"/>
              </a:rPr>
              <a:t>Handled missing values (e.g., imputed with mode/mean).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2400" b="1" dirty="0">
              <a:solidFill>
                <a:schemeClr val="accent4"/>
              </a:solidFill>
              <a:latin typeface="Comic Sans MS" panose="030F0702030302020204" pitchFamily="66" charset="0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4"/>
                </a:solidFill>
                <a:latin typeface="Comic Sans MS" panose="030F0702030302020204" pitchFamily="66" charset="0"/>
              </a:rPr>
              <a:t>Removed invalid ages (e.g., negative or extremely high values).</a:t>
            </a:r>
          </a:p>
          <a:p>
            <a:endParaRPr lang="en-US" sz="2400" b="1" dirty="0">
              <a:solidFill>
                <a:schemeClr val="accent4"/>
              </a:solidFill>
              <a:latin typeface="Comic Sans MS" panose="030F0702030302020204" pitchFamily="66" charset="0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4"/>
                </a:solidFill>
                <a:latin typeface="Comic Sans MS" panose="030F0702030302020204" pitchFamily="66" charset="0"/>
              </a:rPr>
              <a:t>Standardized Gender values (Male, Female, Other).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2400" b="1" dirty="0">
              <a:solidFill>
                <a:schemeClr val="accent4"/>
              </a:solidFill>
              <a:latin typeface="Comic Sans MS" panose="030F0702030302020204" pitchFamily="66" charset="0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4"/>
                </a:solidFill>
                <a:latin typeface="Comic Sans MS" panose="030F0702030302020204" pitchFamily="66" charset="0"/>
              </a:rPr>
              <a:t>Encoded categorical variables (e.g., </a:t>
            </a:r>
            <a:r>
              <a:rPr lang="en-US" sz="2400" b="1" dirty="0" err="1">
                <a:solidFill>
                  <a:schemeClr val="accent4"/>
                </a:solidFill>
                <a:latin typeface="Comic Sans MS" panose="030F0702030302020204" pitchFamily="66" charset="0"/>
              </a:rPr>
              <a:t>work_interfere</a:t>
            </a:r>
            <a:r>
              <a:rPr lang="en-US" sz="2400" b="1" dirty="0">
                <a:solidFill>
                  <a:schemeClr val="accent4"/>
                </a:solidFill>
                <a:latin typeface="Comic Sans MS" panose="030F0702030302020204" pitchFamily="66" charset="0"/>
              </a:rPr>
              <a:t>, </a:t>
            </a:r>
            <a:r>
              <a:rPr lang="en-US" sz="2400" b="1" dirty="0" err="1">
                <a:solidFill>
                  <a:schemeClr val="accent4"/>
                </a:solidFill>
                <a:latin typeface="Comic Sans MS" panose="030F0702030302020204" pitchFamily="66" charset="0"/>
              </a:rPr>
              <a:t>no_employees</a:t>
            </a:r>
            <a:r>
              <a:rPr lang="en-US" sz="2400" b="1" dirty="0">
                <a:solidFill>
                  <a:schemeClr val="accent4"/>
                </a:solidFill>
                <a:latin typeface="Comic Sans MS" panose="030F0702030302020204" pitchFamily="66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741881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76CC1D-8B6F-64A4-2299-84053777C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0C1ED6-47A1-EADE-9A40-CE122E086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3771"/>
          </a:xfr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C000"/>
                </a:solidFill>
                <a:latin typeface="Montserrat" panose="00000500000000000000" pitchFamily="2" charset="0"/>
              </a:rPr>
              <a:t>Exploratory Data Analysis (EDA)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1ACBB8-FABB-3024-2B07-3F1E5190DF49}"/>
              </a:ext>
            </a:extLst>
          </p:cNvPr>
          <p:cNvSpPr txBox="1"/>
          <p:nvPr/>
        </p:nvSpPr>
        <p:spPr>
          <a:xfrm>
            <a:off x="0" y="1336697"/>
            <a:ext cx="12192000" cy="523220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8E642"/>
                </a:solidFill>
                <a:latin typeface="Comic Sans MS" panose="030F0702030302020204" pitchFamily="66" charset="0"/>
              </a:rPr>
              <a:t>To understand the distribution and relationships between variables</a:t>
            </a:r>
          </a:p>
          <a:p>
            <a:r>
              <a:rPr lang="en-US" sz="3600" b="1" dirty="0">
                <a:solidFill>
                  <a:srgbClr val="08E642"/>
                </a:solidFill>
                <a:latin typeface="Comic Sans MS" panose="030F0702030302020204" pitchFamily="66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600" b="1" dirty="0">
                <a:solidFill>
                  <a:srgbClr val="08E642"/>
                </a:solidFill>
                <a:latin typeface="Comic Sans MS" panose="030F0702030302020204" pitchFamily="66" charset="0"/>
              </a:rPr>
              <a:t> Variables Analyzed:</a:t>
            </a:r>
          </a:p>
          <a:p>
            <a:endParaRPr lang="en-US" b="1" dirty="0">
              <a:solidFill>
                <a:srgbClr val="08E64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8E642"/>
                </a:solidFill>
                <a:latin typeface="Comic Sans MS" panose="030F0702030302020204" pitchFamily="66" charset="0"/>
              </a:rPr>
              <a:t>Age: Right-skewed distribution, mean = 32.08, min = 18, max = 72.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b="1" dirty="0">
              <a:solidFill>
                <a:srgbClr val="08E642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8E642"/>
                </a:solidFill>
                <a:latin typeface="Comic Sans MS" panose="030F0702030302020204" pitchFamily="66" charset="0"/>
              </a:rPr>
              <a:t>Gender: Most common = Male.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b="1" dirty="0">
              <a:solidFill>
                <a:srgbClr val="08E642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8E642"/>
                </a:solidFill>
                <a:latin typeface="Comic Sans MS" panose="030F0702030302020204" pitchFamily="66" charset="0"/>
              </a:rPr>
              <a:t>Family History: Most common = No.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b="1" dirty="0">
              <a:solidFill>
                <a:srgbClr val="08E642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8E642"/>
                </a:solidFill>
                <a:latin typeface="Comic Sans MS" panose="030F0702030302020204" pitchFamily="66" charset="0"/>
              </a:rPr>
              <a:t>Work Interfere: Most common = Sometimes (2.0).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b="1" dirty="0">
              <a:solidFill>
                <a:srgbClr val="08E642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8E642"/>
                </a:solidFill>
                <a:latin typeface="Comic Sans MS" panose="030F0702030302020204" pitchFamily="66" charset="0"/>
              </a:rPr>
              <a:t>Number of Employees: Most common = 26-100 employees (3.0).</a:t>
            </a:r>
          </a:p>
        </p:txBody>
      </p:sp>
    </p:spTree>
    <p:extLst>
      <p:ext uri="{BB962C8B-B14F-4D97-AF65-F5344CB8AC3E}">
        <p14:creationId xmlns:p14="http://schemas.microsoft.com/office/powerpoint/2010/main" val="3237599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C50F30-A881-B553-CEE6-7D610DF64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3B8E48-41B6-D595-A6C3-F140EF0ED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09874"/>
            <a:ext cx="12192000" cy="1325563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fr-FR" sz="60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DATA VISUALIZATIONS</a:t>
            </a:r>
            <a:endParaRPr lang="en-US" sz="6000" b="1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07133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7C9CF-E38E-5CB1-58FC-9289956C4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139336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fr-FR" b="1" dirty="0">
                <a:solidFill>
                  <a:srgbClr val="FFC000"/>
                </a:solidFill>
                <a:latin typeface="Montserrat" panose="00000500000000000000" pitchFamily="2" charset="0"/>
              </a:rPr>
              <a:t>Histogramme Age and Bar Plot </a:t>
            </a:r>
            <a:r>
              <a:rPr lang="fr-FR" b="1" dirty="0" err="1">
                <a:solidFill>
                  <a:srgbClr val="FFC000"/>
                </a:solidFill>
                <a:latin typeface="Montserrat" panose="00000500000000000000" pitchFamily="2" charset="0"/>
              </a:rPr>
              <a:t>Gender</a:t>
            </a:r>
            <a:endParaRPr lang="en-US" b="1" dirty="0">
              <a:solidFill>
                <a:srgbClr val="FFC000"/>
              </a:solidFill>
              <a:latin typeface="Montserrat" panose="00000500000000000000" pitchFamily="2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0E332D-786C-0354-0A57-0EFBC8E7D1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459149"/>
            <a:ext cx="6019800" cy="5380595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E1A975-1968-362E-979D-16FED65E62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459149"/>
            <a:ext cx="6019800" cy="538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22064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CD56E-FDB7-D7C3-51EB-26392A083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64595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fr-FR" sz="3700" b="1" dirty="0">
                <a:solidFill>
                  <a:srgbClr val="FFC000"/>
                </a:solidFill>
                <a:latin typeface="Montserrat" panose="00000500000000000000" pitchFamily="2" charset="0"/>
              </a:rPr>
              <a:t>Bar plot Family history and Work interference</a:t>
            </a:r>
            <a:endParaRPr lang="en-US" sz="37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A998F9-DEBF-FD2D-BAD3-51E4F5F5E3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4596"/>
            <a:ext cx="6019800" cy="5593404"/>
          </a:xfr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4397D59-583E-17BF-991F-6091DB58AB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264595"/>
            <a:ext cx="6019800" cy="5593404"/>
          </a:xfrm>
        </p:spPr>
      </p:pic>
    </p:spTree>
    <p:extLst>
      <p:ext uri="{BB962C8B-B14F-4D97-AF65-F5344CB8AC3E}">
        <p14:creationId xmlns:p14="http://schemas.microsoft.com/office/powerpoint/2010/main" val="2561466411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EED50-222D-9D47-ABB7-C69266F79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25685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fr-FR" sz="3600" b="1" dirty="0">
                <a:solidFill>
                  <a:srgbClr val="FFC000"/>
                </a:solidFill>
                <a:latin typeface="Montserrat" panose="00000500000000000000" pitchFamily="2" charset="0"/>
              </a:rPr>
              <a:t>PMF </a:t>
            </a:r>
            <a:r>
              <a:rPr lang="fr-FR" sz="3600" b="1" dirty="0" err="1">
                <a:solidFill>
                  <a:srgbClr val="FFC000"/>
                </a:solidFill>
                <a:latin typeface="Montserrat" panose="00000500000000000000" pitchFamily="2" charset="0"/>
              </a:rPr>
              <a:t>Treatment</a:t>
            </a:r>
            <a:r>
              <a:rPr lang="fr-FR" sz="3600" b="1" dirty="0">
                <a:solidFill>
                  <a:srgbClr val="FFC000"/>
                </a:solidFill>
                <a:latin typeface="Montserrat" panose="00000500000000000000" pitchFamily="2" charset="0"/>
              </a:rPr>
              <a:t> Rate by Work interference and Family history </a:t>
            </a:r>
            <a:endParaRPr lang="en-US" sz="3600" b="1" dirty="0">
              <a:solidFill>
                <a:srgbClr val="FFC000"/>
              </a:solidFill>
              <a:latin typeface="Montserrat" panose="00000500000000000000" pitchFamily="2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1FBAEB8-5DE6-1036-C217-76A5C7C631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5685"/>
            <a:ext cx="6019800" cy="5632315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37A5444-617C-6C5B-E277-7AB12E0F51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225685"/>
            <a:ext cx="6019800" cy="5632315"/>
          </a:xfrm>
        </p:spPr>
      </p:pic>
    </p:spTree>
    <p:extLst>
      <p:ext uri="{BB962C8B-B14F-4D97-AF65-F5344CB8AC3E}">
        <p14:creationId xmlns:p14="http://schemas.microsoft.com/office/powerpoint/2010/main" val="3222967444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673</Words>
  <Application>Microsoft Office PowerPoint</Application>
  <PresentationFormat>Widescreen</PresentationFormat>
  <Paragraphs>106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Comic Sans MS</vt:lpstr>
      <vt:lpstr>Inter</vt:lpstr>
      <vt:lpstr>Montserrat</vt:lpstr>
      <vt:lpstr>Wingdings</vt:lpstr>
      <vt:lpstr>Office Theme</vt:lpstr>
      <vt:lpstr>Factors Influencing Mental Health Treatment Seeking Among Employees  By Serge Nane DSC 530 EDA Winter 2024 – 2025  </vt:lpstr>
      <vt:lpstr>Why this topic?</vt:lpstr>
      <vt:lpstr>Project data</vt:lpstr>
      <vt:lpstr>Data Cleaning</vt:lpstr>
      <vt:lpstr>Exploratory Data Analysis (EDA)</vt:lpstr>
      <vt:lpstr>DATA VISUALIZATIONS</vt:lpstr>
      <vt:lpstr>Histogramme Age and Bar Plot Gender</vt:lpstr>
      <vt:lpstr>Bar plot Family history and Work interference</vt:lpstr>
      <vt:lpstr>PMF Treatment Rate by Work interference and Family history </vt:lpstr>
      <vt:lpstr>CDF for Age </vt:lpstr>
      <vt:lpstr>Scatter Plots</vt:lpstr>
      <vt:lpstr>Findings</vt:lpstr>
      <vt:lpstr> These findings suggest that family history and work interference are key drivers of treatment-seeking behavior 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Serge Nane</dc:creator>
  <cp:lastModifiedBy>Serge Nane</cp:lastModifiedBy>
  <cp:revision>15</cp:revision>
  <dcterms:created xsi:type="dcterms:W3CDTF">2025-02-26T05:12:51Z</dcterms:created>
  <dcterms:modified xsi:type="dcterms:W3CDTF">2025-02-26T11:04:23Z</dcterms:modified>
</cp:coreProperties>
</file>

<file path=docProps/thumbnail.jpeg>
</file>